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58" r:id="rId4"/>
    <p:sldId id="265" r:id="rId5"/>
    <p:sldId id="268" r:id="rId6"/>
    <p:sldId id="267" r:id="rId7"/>
    <p:sldId id="266" r:id="rId8"/>
    <p:sldId id="264" r:id="rId9"/>
    <p:sldId id="269" r:id="rId10"/>
    <p:sldId id="257" r:id="rId11"/>
    <p:sldId id="270" r:id="rId12"/>
    <p:sldId id="273" r:id="rId13"/>
    <p:sldId id="274" r:id="rId14"/>
    <p:sldId id="263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A6A6A"/>
    <a:srgbClr val="C6C6C6"/>
    <a:srgbClr val="33CCCC"/>
    <a:srgbClr val="182A58"/>
    <a:srgbClr val="F8B700"/>
    <a:srgbClr val="0034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929F9F4-4A8F-4326-A1B4-22849713DDAB}" styleName="Dark Style 1 - Accent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194" autoAdjust="0"/>
    <p:restoredTop sz="94660"/>
  </p:normalViewPr>
  <p:slideViewPr>
    <p:cSldViewPr snapToGrid="0">
      <p:cViewPr varScale="1">
        <p:scale>
          <a:sx n="132" d="100"/>
          <a:sy n="132" d="100"/>
        </p:scale>
        <p:origin x="18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003D58AA-EB78-7A4A-AA34-C0122A6D8EF0}"/>
              </a:ext>
            </a:extLst>
          </p:cNvPr>
          <p:cNvSpPr/>
          <p:nvPr userDrawn="1"/>
        </p:nvSpPr>
        <p:spPr>
          <a:xfrm>
            <a:off x="-101204" y="-55564"/>
            <a:ext cx="12345591" cy="7122319"/>
          </a:xfrm>
          <a:prstGeom prst="rect">
            <a:avLst/>
          </a:prstGeom>
          <a:solidFill>
            <a:srgbClr val="182A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003466"/>
              </a:highlight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3999" y="1563290"/>
            <a:ext cx="9144000" cy="1835150"/>
          </a:xfrm>
        </p:spPr>
        <p:txBody>
          <a:bodyPr anchor="t" anchorCtr="0"/>
          <a:lstStyle>
            <a:lvl1pPr algn="ctr">
              <a:defRPr sz="6000" b="1">
                <a:solidFill>
                  <a:srgbClr val="F8B7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HEADER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3999" y="3410347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err="1"/>
              <a:t>Subheader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52CAF0F-C2A0-6040-8FE1-E6BCB779BB9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838200" y="5613400"/>
            <a:ext cx="11353800" cy="1244600"/>
          </a:xfrm>
          <a:prstGeom prst="rect">
            <a:avLst/>
          </a:prstGeom>
        </p:spPr>
      </p:pic>
      <p:pic>
        <p:nvPicPr>
          <p:cNvPr id="11" name="Picture 10" descr="A close up of a sign&#10;&#10;Description automatically generated">
            <a:extLst>
              <a:ext uri="{FF2B5EF4-FFF2-40B4-BE49-F238E27FC236}">
                <a16:creationId xmlns:a16="http://schemas.microsoft.com/office/drawing/2014/main" id="{EEAE2518-40DD-564C-9620-AEF456CF03F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9502" y="6054090"/>
            <a:ext cx="7452995" cy="363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2542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>
              <a:defRPr>
                <a:solidFill>
                  <a:srgbClr val="003466"/>
                </a:solidFill>
              </a:defRPr>
            </a:lvl1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4" name="Picture 3" descr="A close up of a logo&#10;&#10;Description automatically generated">
            <a:extLst>
              <a:ext uri="{FF2B5EF4-FFF2-40B4-BE49-F238E27FC236}">
                <a16:creationId xmlns:a16="http://schemas.microsoft.com/office/drawing/2014/main" id="{141B2A74-2816-7F4F-81D1-3A7F5169660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8125"/>
            <a:ext cx="11353800" cy="1244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9667461" cy="979013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506099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550406"/>
            <a:ext cx="10515600" cy="2852737"/>
          </a:xfrm>
        </p:spPr>
        <p:txBody>
          <a:bodyPr anchor="t" anchorCtr="0"/>
          <a:lstStyle>
            <a:lvl1pPr>
              <a:defRPr sz="6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3430131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FE1812C-53FF-8542-A0C1-D61518344E1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838200" y="5613400"/>
            <a:ext cx="11353800" cy="1244600"/>
          </a:xfrm>
          <a:prstGeom prst="rect">
            <a:avLst/>
          </a:prstGeom>
        </p:spPr>
      </p:pic>
      <p:pic>
        <p:nvPicPr>
          <p:cNvPr id="11" name="Picture 10" descr="A close up of a sign&#10;&#10;Description automatically generated">
            <a:extLst>
              <a:ext uri="{FF2B5EF4-FFF2-40B4-BE49-F238E27FC236}">
                <a16:creationId xmlns:a16="http://schemas.microsoft.com/office/drawing/2014/main" id="{0DF1BD08-DEC5-E045-8D33-E4DE1843990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9502" y="6054090"/>
            <a:ext cx="7452995" cy="363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6569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id="{F4C54FA4-D324-2644-97E1-46597FF6ADC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8125"/>
            <a:ext cx="11353800" cy="1244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4"/>
            <a:ext cx="5181600" cy="4262941"/>
          </a:xfrm>
        </p:spPr>
        <p:txBody>
          <a:bodyPr/>
          <a:lstStyle>
            <a:lvl1pPr>
              <a:defRPr>
                <a:solidFill>
                  <a:srgbClr val="003466"/>
                </a:solidFill>
              </a:defRPr>
            </a:lvl1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4"/>
            <a:ext cx="5181600" cy="4262941"/>
          </a:xfrm>
        </p:spPr>
        <p:txBody>
          <a:bodyPr/>
          <a:lstStyle>
            <a:lvl1pPr>
              <a:defRPr>
                <a:solidFill>
                  <a:srgbClr val="003466"/>
                </a:solidFill>
              </a:defRPr>
            </a:lvl1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AE8DF8F-D3EB-304B-8F1F-AFAA1F5ECF2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850" y="6464300"/>
            <a:ext cx="11353800" cy="393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04076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close up of a logo&#10;&#10;Description automatically generated">
            <a:extLst>
              <a:ext uri="{FF2B5EF4-FFF2-40B4-BE49-F238E27FC236}">
                <a16:creationId xmlns:a16="http://schemas.microsoft.com/office/drawing/2014/main" id="{ADBEA452-4C37-2A4C-A60D-04B290157C8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8125"/>
            <a:ext cx="11353800" cy="1244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63525"/>
            <a:ext cx="10515600" cy="1325563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5795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403474"/>
            <a:ext cx="5157787" cy="381890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5795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403474"/>
            <a:ext cx="5183188" cy="381890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19006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logo&#10;&#10;Description automatically generated">
            <a:extLst>
              <a:ext uri="{FF2B5EF4-FFF2-40B4-BE49-F238E27FC236}">
                <a16:creationId xmlns:a16="http://schemas.microsoft.com/office/drawing/2014/main" id="{76151C51-513F-244F-8DFE-F822FB7D24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8125"/>
            <a:ext cx="11353800" cy="1244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hart Placeholder 7">
            <a:extLst>
              <a:ext uri="{FF2B5EF4-FFF2-40B4-BE49-F238E27FC236}">
                <a16:creationId xmlns:a16="http://schemas.microsoft.com/office/drawing/2014/main" id="{D8E345AA-D6A0-F84F-B7CE-51DC932BDDA0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838200" y="1673225"/>
            <a:ext cx="10515600" cy="481965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76375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logo&#10;&#10;Description automatically generated">
            <a:extLst>
              <a:ext uri="{FF2B5EF4-FFF2-40B4-BE49-F238E27FC236}">
                <a16:creationId xmlns:a16="http://schemas.microsoft.com/office/drawing/2014/main" id="{B9DECEAD-AC18-5343-A96F-F2AA0E27466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8125"/>
            <a:ext cx="11353800" cy="12446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D548632-27BE-C548-9919-5269670158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754727A-0604-6C48-9EF4-09B741C2C58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838200" y="5613400"/>
            <a:ext cx="11353800" cy="1244600"/>
          </a:xfrm>
          <a:prstGeom prst="rect">
            <a:avLst/>
          </a:prstGeom>
        </p:spPr>
      </p:pic>
      <p:pic>
        <p:nvPicPr>
          <p:cNvPr id="7" name="Picture 6" descr="A close up of a sign&#10;&#10;Description automatically generated">
            <a:extLst>
              <a:ext uri="{FF2B5EF4-FFF2-40B4-BE49-F238E27FC236}">
                <a16:creationId xmlns:a16="http://schemas.microsoft.com/office/drawing/2014/main" id="{745203F1-3836-6C47-823F-36242DE683C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9502" y="6054090"/>
            <a:ext cx="7452995" cy="363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45061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 Placeholder 2"/>
          <p:cNvSpPr>
            <a:spLocks noGrp="1"/>
          </p:cNvSpPr>
          <p:nvPr>
            <p:ph type="body" idx="1"/>
          </p:nvPr>
        </p:nvSpPr>
        <p:spPr>
          <a:xfrm>
            <a:off x="1465762" y="627866"/>
            <a:ext cx="4548529" cy="823912"/>
          </a:xfrm>
        </p:spPr>
        <p:txBody>
          <a:bodyPr anchor="t" anchorCtr="0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9" name="Text Placeholder 2"/>
          <p:cNvSpPr>
            <a:spLocks noGrp="1"/>
          </p:cNvSpPr>
          <p:nvPr>
            <p:ph type="body" idx="10"/>
          </p:nvPr>
        </p:nvSpPr>
        <p:spPr>
          <a:xfrm>
            <a:off x="6299724" y="635486"/>
            <a:ext cx="4546577" cy="823912"/>
          </a:xfrm>
        </p:spPr>
        <p:txBody>
          <a:bodyPr anchor="t" anchorCtr="0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1" name="Picture Placeholder 30"/>
          <p:cNvSpPr>
            <a:spLocks noGrp="1"/>
          </p:cNvSpPr>
          <p:nvPr>
            <p:ph type="pic" sz="quarter" idx="11"/>
          </p:nvPr>
        </p:nvSpPr>
        <p:spPr>
          <a:xfrm>
            <a:off x="1465762" y="1566484"/>
            <a:ext cx="4548529" cy="3021397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32" name="Picture Placeholder 30"/>
          <p:cNvSpPr>
            <a:spLocks noGrp="1"/>
          </p:cNvSpPr>
          <p:nvPr>
            <p:ph type="pic" sz="quarter" idx="12"/>
          </p:nvPr>
        </p:nvSpPr>
        <p:spPr>
          <a:xfrm>
            <a:off x="6299723" y="1566484"/>
            <a:ext cx="4548529" cy="3021397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34" name="Picture Placeholder 33"/>
          <p:cNvSpPr>
            <a:spLocks noGrp="1"/>
          </p:cNvSpPr>
          <p:nvPr>
            <p:ph type="pic" sz="quarter" idx="13"/>
          </p:nvPr>
        </p:nvSpPr>
        <p:spPr>
          <a:xfrm>
            <a:off x="1465762" y="4702587"/>
            <a:ext cx="2208167" cy="1493837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36" name="Picture Placeholder 33"/>
          <p:cNvSpPr>
            <a:spLocks noGrp="1"/>
          </p:cNvSpPr>
          <p:nvPr>
            <p:ph type="pic" sz="quarter" idx="14"/>
          </p:nvPr>
        </p:nvSpPr>
        <p:spPr>
          <a:xfrm>
            <a:off x="3806124" y="4702587"/>
            <a:ext cx="2208167" cy="1493837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37" name="Picture Placeholder 33"/>
          <p:cNvSpPr>
            <a:spLocks noGrp="1"/>
          </p:cNvSpPr>
          <p:nvPr>
            <p:ph type="pic" sz="quarter" idx="15"/>
          </p:nvPr>
        </p:nvSpPr>
        <p:spPr>
          <a:xfrm>
            <a:off x="6297772" y="4702587"/>
            <a:ext cx="2208167" cy="1493837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38" name="Picture Placeholder 33"/>
          <p:cNvSpPr>
            <a:spLocks noGrp="1"/>
          </p:cNvSpPr>
          <p:nvPr>
            <p:ph type="pic" sz="quarter" idx="16"/>
          </p:nvPr>
        </p:nvSpPr>
        <p:spPr>
          <a:xfrm>
            <a:off x="8638134" y="4702587"/>
            <a:ext cx="2208167" cy="1493837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4D61E93F-0B51-8A47-B1D4-0BE346EB868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197600" y="6464300"/>
            <a:ext cx="5994400" cy="393700"/>
          </a:xfrm>
          <a:prstGeom prst="rect">
            <a:avLst/>
          </a:prstGeom>
        </p:spPr>
      </p:pic>
      <p:pic>
        <p:nvPicPr>
          <p:cNvPr id="23" name="Picture 22" descr="A close up of a logo&#10;&#10;Description automatically generated">
            <a:extLst>
              <a:ext uri="{FF2B5EF4-FFF2-40B4-BE49-F238E27FC236}">
                <a16:creationId xmlns:a16="http://schemas.microsoft.com/office/drawing/2014/main" id="{D4B85887-6933-9C41-9EF1-116BEB1F4C1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994400" cy="393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5094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9673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9734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0" name="Picture 9" descr="A close up of a logo&#10;&#10;Description automatically generated">
            <a:extLst>
              <a:ext uri="{FF2B5EF4-FFF2-40B4-BE49-F238E27FC236}">
                <a16:creationId xmlns:a16="http://schemas.microsoft.com/office/drawing/2014/main" id="{D7AB5277-A3E9-2A46-9BFD-861956ADE71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994400" cy="3937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53C02C7-1F70-F944-9841-D4C78F4F6CE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612" y="6464300"/>
            <a:ext cx="11353800" cy="393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62091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7275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6576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F1B7540-0581-5648-ACE8-9AAA3DC81B5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197600" y="6464300"/>
            <a:ext cx="5994400" cy="393700"/>
          </a:xfrm>
          <a:prstGeom prst="rect">
            <a:avLst/>
          </a:prstGeom>
        </p:spPr>
      </p:pic>
      <p:pic>
        <p:nvPicPr>
          <p:cNvPr id="14" name="Picture 13" descr="A close up of a logo&#10;&#10;Description automatically generated">
            <a:extLst>
              <a:ext uri="{FF2B5EF4-FFF2-40B4-BE49-F238E27FC236}">
                <a16:creationId xmlns:a16="http://schemas.microsoft.com/office/drawing/2014/main" id="{873C09CF-1956-034E-8141-A58186FD2E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8" y="0"/>
            <a:ext cx="11353800" cy="393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98518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790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38893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195452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92" r:id="rId7"/>
    <p:sldLayoutId id="2147483658" r:id="rId8"/>
    <p:sldLayoutId id="2147483656" r:id="rId9"/>
    <p:sldLayoutId id="2147483657" r:id="rId10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F8B700"/>
          </a:solidFill>
          <a:latin typeface="Arial MT Black" panose="020B0A040201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003466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47A929C-F016-0E4C-BBA8-F90194F293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960400"/>
            <a:ext cx="9144000" cy="1023960"/>
          </a:xfrm>
        </p:spPr>
        <p:txBody>
          <a:bodyPr>
            <a:normAutofit/>
          </a:bodyPr>
          <a:lstStyle/>
          <a:p>
            <a:r>
              <a:rPr lang="en-US" dirty="0"/>
              <a:t>Boundless CTA panel</a:t>
            </a:r>
            <a:endParaRPr lang="en-US" b="1" dirty="0">
              <a:solidFill>
                <a:srgbClr val="F8B700"/>
              </a:solidFill>
              <a:latin typeface="Arial" panose="020B0604020202020204" pitchFamily="34" charset="0"/>
            </a:endParaRP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652DB678-FFA9-2547-B22A-6C5EFA9C1F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968990"/>
            <a:ext cx="9144000" cy="789092"/>
          </a:xfrm>
        </p:spPr>
        <p:txBody>
          <a:bodyPr/>
          <a:lstStyle/>
          <a:p>
            <a:r>
              <a:rPr lang="en-US" dirty="0"/>
              <a:t>Testing new panel option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07561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4DB281-582F-814A-AB70-607AA8918C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057939"/>
            <a:ext cx="3932237" cy="1600200"/>
          </a:xfrm>
        </p:spPr>
        <p:txBody>
          <a:bodyPr>
            <a:normAutofit/>
          </a:bodyPr>
          <a:lstStyle/>
          <a:p>
            <a:r>
              <a:rPr lang="en-US" sz="4200" b="1" dirty="0">
                <a:solidFill>
                  <a:srgbClr val="003466"/>
                </a:solidFill>
              </a:rPr>
              <a:t>What can we accomplish?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6E8529-422E-024C-B4FE-A5A909F212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990648"/>
            <a:ext cx="3932237" cy="3897349"/>
          </a:xfrm>
        </p:spPr>
        <p:txBody>
          <a:bodyPr>
            <a:normAutofit/>
          </a:bodyPr>
          <a:lstStyle/>
          <a:p>
            <a:r>
              <a:rPr lang="en-US" dirty="0"/>
              <a:t>The </a:t>
            </a:r>
            <a:r>
              <a:rPr lang="en-US" b="1" dirty="0"/>
              <a:t>boundless microsite</a:t>
            </a:r>
            <a:r>
              <a:rPr lang="en-US" dirty="0"/>
              <a:t> is essential to the university’s </a:t>
            </a:r>
            <a:r>
              <a:rPr lang="en-US" b="1" dirty="0"/>
              <a:t>brand.</a:t>
            </a:r>
          </a:p>
          <a:p>
            <a:endParaRPr lang="en-US" b="1" dirty="0"/>
          </a:p>
          <a:p>
            <a:r>
              <a:rPr lang="en-US" dirty="0"/>
              <a:t>Acknowledging </a:t>
            </a:r>
            <a:r>
              <a:rPr lang="en-US" b="1" dirty="0"/>
              <a:t>brand goals</a:t>
            </a:r>
            <a:r>
              <a:rPr lang="en-US" dirty="0"/>
              <a:t> can conflict with </a:t>
            </a:r>
            <a:r>
              <a:rPr lang="en-US" b="1" dirty="0"/>
              <a:t>business goals</a:t>
            </a:r>
            <a:r>
              <a:rPr lang="en-US" dirty="0"/>
              <a:t>, we can </a:t>
            </a:r>
            <a:r>
              <a:rPr lang="en-US" b="1" dirty="0"/>
              <a:t>respond to both</a:t>
            </a:r>
            <a:r>
              <a:rPr lang="en-US" dirty="0"/>
              <a:t>—broadening our audience and </a:t>
            </a:r>
            <a:r>
              <a:rPr lang="en-US" b="1" dirty="0"/>
              <a:t>highlighting the high-quality storytelling </a:t>
            </a:r>
            <a:r>
              <a:rPr lang="en-US" dirty="0"/>
              <a:t>represented through boundless stories.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E8C4AFD9-ABC5-E353-BF09-9792CA9A3285}"/>
              </a:ext>
            </a:extLst>
          </p:cNvPr>
          <p:cNvSpPr txBox="1">
            <a:spLocks/>
          </p:cNvSpPr>
          <p:nvPr/>
        </p:nvSpPr>
        <p:spPr>
          <a:xfrm>
            <a:off x="6096000" y="2990648"/>
            <a:ext cx="3932237" cy="38973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rgbClr val="00346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Provide greater</a:t>
            </a:r>
            <a:r>
              <a:rPr lang="en-US" b="1" dirty="0"/>
              <a:t> flexibility</a:t>
            </a:r>
            <a:r>
              <a:rPr lang="en-US" dirty="0"/>
              <a:t> to boundless </a:t>
            </a:r>
            <a:r>
              <a:rPr lang="en-US" b="1" dirty="0"/>
              <a:t>writers</a:t>
            </a:r>
            <a:r>
              <a:rPr lang="en-US" dirty="0"/>
              <a:t>, </a:t>
            </a:r>
            <a:r>
              <a:rPr lang="en-US" b="1" dirty="0"/>
              <a:t>editors</a:t>
            </a:r>
            <a:r>
              <a:rPr lang="en-US" dirty="0"/>
              <a:t>, and </a:t>
            </a:r>
            <a:r>
              <a:rPr lang="en-US" b="1" dirty="0"/>
              <a:t>publishers</a:t>
            </a:r>
            <a:r>
              <a:rPr lang="en-US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Bridge student </a:t>
            </a:r>
            <a:r>
              <a:rPr lang="en-US" b="1" dirty="0"/>
              <a:t>paths to enrollment</a:t>
            </a:r>
            <a:r>
              <a:rPr lang="en-US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Ensure the </a:t>
            </a:r>
            <a:r>
              <a:rPr lang="en-US" b="1" dirty="0"/>
              <a:t>longevity</a:t>
            </a:r>
            <a:r>
              <a:rPr lang="en-US" dirty="0"/>
              <a:t> of the microsite—whether as “aspirations,” “boundless,” or something new.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48082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60B887F-F5BA-5546-9DD4-DA4ABAD20B1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197102"/>
            <a:ext cx="5181600" cy="382624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/>
              <a:t>Limited panel blocks</a:t>
            </a:r>
          </a:p>
          <a:p>
            <a:pPr marL="0" indent="0">
              <a:buNone/>
            </a:pPr>
            <a:r>
              <a:rPr lang="en-US" sz="2000" dirty="0"/>
              <a:t>The exiting </a:t>
            </a:r>
            <a:r>
              <a:rPr lang="en-US" sz="2000" b="1" dirty="0"/>
              <a:t>“NAU block” </a:t>
            </a:r>
            <a:r>
              <a:rPr lang="en-US" sz="2000" dirty="0"/>
              <a:t>does not provide much flexibility to accommodate </a:t>
            </a:r>
            <a:r>
              <a:rPr lang="en-US" sz="2000" b="1" dirty="0"/>
              <a:t>our content</a:t>
            </a:r>
            <a:r>
              <a:rPr lang="en-US" sz="2000" dirty="0"/>
              <a:t> or user experience needs:</a:t>
            </a:r>
          </a:p>
          <a:p>
            <a:pPr marL="0" indent="0">
              <a:buNone/>
            </a:pPr>
            <a:endParaRPr lang="en-US" sz="2000" dirty="0"/>
          </a:p>
          <a:p>
            <a:r>
              <a:rPr lang="en-US" sz="2000" b="1" dirty="0"/>
              <a:t>Valuable</a:t>
            </a:r>
            <a:r>
              <a:rPr lang="en-US" sz="2000" dirty="0"/>
              <a:t> to add content at the bottom</a:t>
            </a:r>
          </a:p>
          <a:p>
            <a:r>
              <a:rPr lang="en-US" sz="2000" dirty="0"/>
              <a:t>Appears to be a footer and signals end of content when there could be more</a:t>
            </a:r>
          </a:p>
          <a:p>
            <a:r>
              <a:rPr lang="en-US" sz="2000" dirty="0"/>
              <a:t>Challenging to reposition on the page</a:t>
            </a:r>
          </a:p>
          <a:p>
            <a:r>
              <a:rPr lang="en-US" sz="2000" dirty="0"/>
              <a:t>Can be blue or grey</a:t>
            </a:r>
          </a:p>
          <a:p>
            <a:r>
              <a:rPr lang="en-US" sz="2000" b="1" dirty="0"/>
              <a:t>Some content</a:t>
            </a:r>
            <a:r>
              <a:rPr lang="en-US" sz="2000" dirty="0"/>
              <a:t> needs more flexibility</a:t>
            </a:r>
            <a:endParaRPr lang="en-US" sz="2000" b="1" dirty="0"/>
          </a:p>
          <a:p>
            <a:pPr marL="0" indent="0">
              <a:buNone/>
            </a:pPr>
            <a:endParaRPr lang="en-US" sz="2200" dirty="0"/>
          </a:p>
        </p:txBody>
      </p:sp>
      <p:sp>
        <p:nvSpPr>
          <p:cNvPr id="9" name="Title 3">
            <a:extLst>
              <a:ext uri="{FF2B5EF4-FFF2-40B4-BE49-F238E27FC236}">
                <a16:creationId xmlns:a16="http://schemas.microsoft.com/office/drawing/2014/main" id="{B083441C-7DE1-784C-B9A7-BAA61BB2DC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4600" dirty="0"/>
              <a:t>What about our current panels?</a:t>
            </a:r>
            <a:endParaRPr lang="en-US" sz="4600" b="1" dirty="0"/>
          </a:p>
        </p:txBody>
      </p:sp>
      <p:pic>
        <p:nvPicPr>
          <p:cNvPr id="5" name="Picture 4" descr="A screenshot of a computer&#10;&#10;Description automatically generated">
            <a:extLst>
              <a:ext uri="{FF2B5EF4-FFF2-40B4-BE49-F238E27FC236}">
                <a16:creationId xmlns:a16="http://schemas.microsoft.com/office/drawing/2014/main" id="{904A8444-C58B-2892-81CA-105FC72FD2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2" y="2197102"/>
            <a:ext cx="5152409" cy="3106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91458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60B887F-F5BA-5546-9DD4-DA4ABAD20B1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197102"/>
            <a:ext cx="5181600" cy="392713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Next steps</a:t>
            </a:r>
          </a:p>
          <a:p>
            <a:pPr marL="0" indent="0">
              <a:buNone/>
            </a:pPr>
            <a:r>
              <a:rPr lang="en-US" sz="2000" dirty="0"/>
              <a:t>After consulting with HT and RY, we’ve been asked </a:t>
            </a:r>
            <a:r>
              <a:rPr lang="en-US" sz="2000" b="1" dirty="0"/>
              <a:t>as a team </a:t>
            </a:r>
            <a:r>
              <a:rPr lang="en-US" sz="2000" dirty="0"/>
              <a:t>to test a CTA feature.</a:t>
            </a:r>
          </a:p>
        </p:txBody>
      </p:sp>
      <p:sp>
        <p:nvSpPr>
          <p:cNvPr id="9" name="Title 3">
            <a:extLst>
              <a:ext uri="{FF2B5EF4-FFF2-40B4-BE49-F238E27FC236}">
                <a16:creationId xmlns:a16="http://schemas.microsoft.com/office/drawing/2014/main" id="{B083441C-7DE1-784C-B9A7-BAA61BB2DC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4600" b="1" dirty="0"/>
              <a:t>What’s our path forward?</a:t>
            </a:r>
          </a:p>
        </p:txBody>
      </p:sp>
    </p:spTree>
    <p:extLst>
      <p:ext uri="{BB962C8B-B14F-4D97-AF65-F5344CB8AC3E}">
        <p14:creationId xmlns:p14="http://schemas.microsoft.com/office/powerpoint/2010/main" val="14300050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60B887F-F5BA-5546-9DD4-DA4ABAD20B1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197102"/>
            <a:ext cx="5181600" cy="392713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Next steps</a:t>
            </a:r>
          </a:p>
          <a:p>
            <a:pPr marL="0" indent="0">
              <a:buNone/>
            </a:pPr>
            <a:r>
              <a:rPr lang="en-US" sz="2000" dirty="0"/>
              <a:t>After consulting with HT and RY, we’ve been asked </a:t>
            </a:r>
            <a:r>
              <a:rPr lang="en-US" sz="2000" b="1" dirty="0"/>
              <a:t>as a team </a:t>
            </a:r>
            <a:r>
              <a:rPr lang="en-US" sz="2000" dirty="0"/>
              <a:t>to test a CTA feature:</a:t>
            </a:r>
          </a:p>
          <a:p>
            <a:pPr>
              <a:buFont typeface="Wingdings" pitchFamily="2" charset="2"/>
              <a:buChar char="ü"/>
            </a:pPr>
            <a:r>
              <a:rPr lang="en-US" sz="2000" dirty="0"/>
              <a:t>Develop a prototype.</a:t>
            </a:r>
          </a:p>
          <a:p>
            <a:pPr lvl="1">
              <a:buFont typeface="Wingdings" pitchFamily="2" charset="2"/>
              <a:buChar char="q"/>
            </a:pPr>
            <a:r>
              <a:rPr lang="en-US" sz="1600" dirty="0"/>
              <a:t>Update content following HT’s guidance</a:t>
            </a:r>
          </a:p>
        </p:txBody>
      </p:sp>
      <p:sp>
        <p:nvSpPr>
          <p:cNvPr id="9" name="Title 3">
            <a:extLst>
              <a:ext uri="{FF2B5EF4-FFF2-40B4-BE49-F238E27FC236}">
                <a16:creationId xmlns:a16="http://schemas.microsoft.com/office/drawing/2014/main" id="{B083441C-7DE1-784C-B9A7-BAA61BB2DC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4600" b="1" dirty="0"/>
              <a:t>What’s our path forward?</a:t>
            </a:r>
          </a:p>
        </p:txBody>
      </p:sp>
      <p:pic>
        <p:nvPicPr>
          <p:cNvPr id="4" name="Picture 3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28C3A6B5-D063-5AC2-D7AF-21895F52BF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800" y="1837130"/>
            <a:ext cx="5601883" cy="414524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69D7CD0-D822-54B3-DF3A-4C87F88AA9C5}"/>
              </a:ext>
            </a:extLst>
          </p:cNvPr>
          <p:cNvSpPr txBox="1"/>
          <p:nvPr/>
        </p:nvSpPr>
        <p:spPr>
          <a:xfrm>
            <a:off x="7355258" y="5828489"/>
            <a:ext cx="29418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Screenshot of a </a:t>
            </a:r>
            <a:r>
              <a:rPr lang="en-US" sz="1400" b="1" dirty="0"/>
              <a:t>prototype</a:t>
            </a:r>
            <a:r>
              <a:rPr lang="en-US" sz="1400" dirty="0"/>
              <a:t> that I built.</a:t>
            </a:r>
          </a:p>
        </p:txBody>
      </p:sp>
    </p:spTree>
    <p:extLst>
      <p:ext uri="{BB962C8B-B14F-4D97-AF65-F5344CB8AC3E}">
        <p14:creationId xmlns:p14="http://schemas.microsoft.com/office/powerpoint/2010/main" val="21116455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60B887F-F5BA-5546-9DD4-DA4ABAD20B1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197102"/>
            <a:ext cx="5181600" cy="392713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Next steps</a:t>
            </a:r>
          </a:p>
          <a:p>
            <a:pPr marL="0" indent="0">
              <a:buNone/>
            </a:pPr>
            <a:r>
              <a:rPr lang="en-US" sz="2000" dirty="0"/>
              <a:t>After consulting with HT and RY, we’ve been asked </a:t>
            </a:r>
            <a:r>
              <a:rPr lang="en-US" sz="2000" b="1" dirty="0"/>
              <a:t>as a team </a:t>
            </a:r>
            <a:r>
              <a:rPr lang="en-US" sz="2000" dirty="0"/>
              <a:t>to test a CTA feature:</a:t>
            </a:r>
          </a:p>
          <a:p>
            <a:pPr>
              <a:buFont typeface="Wingdings" pitchFamily="2" charset="2"/>
              <a:buChar char="ü"/>
            </a:pPr>
            <a:r>
              <a:rPr lang="en-US" sz="2000" dirty="0"/>
              <a:t>Develop a prototype.</a:t>
            </a:r>
          </a:p>
          <a:p>
            <a:pPr>
              <a:buFont typeface="Wingdings" pitchFamily="2" charset="2"/>
              <a:buChar char="q"/>
            </a:pPr>
            <a:r>
              <a:rPr lang="en-US" sz="2000" dirty="0"/>
              <a:t>Use </a:t>
            </a:r>
            <a:r>
              <a:rPr lang="en-US" sz="2000" b="1" dirty="0"/>
              <a:t>AB testing</a:t>
            </a:r>
            <a:r>
              <a:rPr lang="en-US" sz="2000" dirty="0"/>
              <a:t> to compare user responses to different experiences:</a:t>
            </a:r>
          </a:p>
          <a:p>
            <a:pPr lvl="1">
              <a:buFont typeface="Wingdings" pitchFamily="2" charset="2"/>
              <a:buChar char="q"/>
            </a:pPr>
            <a:r>
              <a:rPr lang="en-US" sz="1600" b="1" dirty="0">
                <a:solidFill>
                  <a:srgbClr val="6A6A6A"/>
                </a:solidFill>
              </a:rPr>
              <a:t>published once</a:t>
            </a:r>
          </a:p>
          <a:p>
            <a:pPr lvl="1">
              <a:buFont typeface="Wingdings" pitchFamily="2" charset="2"/>
              <a:buChar char="q"/>
            </a:pPr>
            <a:r>
              <a:rPr lang="en-US" sz="1600" b="1" dirty="0">
                <a:solidFill>
                  <a:srgbClr val="6A6A6A"/>
                </a:solidFill>
              </a:rPr>
              <a:t>approve test feature preview</a:t>
            </a:r>
          </a:p>
          <a:p>
            <a:pPr lvl="1">
              <a:buFont typeface="Wingdings" pitchFamily="2" charset="2"/>
              <a:buChar char="q"/>
            </a:pPr>
            <a:r>
              <a:rPr lang="en-US" sz="1600" b="1" dirty="0">
                <a:solidFill>
                  <a:srgbClr val="6A6A6A"/>
                </a:solidFill>
              </a:rPr>
              <a:t>socialize via social and working group</a:t>
            </a:r>
          </a:p>
          <a:p>
            <a:pPr lvl="1">
              <a:buFont typeface="Wingdings" pitchFamily="2" charset="2"/>
              <a:buChar char="q"/>
            </a:pPr>
            <a:r>
              <a:rPr lang="en-US" sz="1600" b="1" dirty="0">
                <a:solidFill>
                  <a:srgbClr val="6A6A6A"/>
                </a:solidFill>
              </a:rPr>
              <a:t>feature is hidden or shown selectively</a:t>
            </a:r>
          </a:p>
          <a:p>
            <a:pPr lvl="1">
              <a:buFont typeface="Wingdings" pitchFamily="2" charset="2"/>
              <a:buChar char="q"/>
            </a:pPr>
            <a:r>
              <a:rPr lang="en-US" sz="1600" b="1" dirty="0">
                <a:solidFill>
                  <a:srgbClr val="6A6A6A"/>
                </a:solidFill>
              </a:rPr>
              <a:t>feature hidden end of test (1-3 months)</a:t>
            </a:r>
          </a:p>
        </p:txBody>
      </p:sp>
      <p:sp>
        <p:nvSpPr>
          <p:cNvPr id="9" name="Title 3">
            <a:extLst>
              <a:ext uri="{FF2B5EF4-FFF2-40B4-BE49-F238E27FC236}">
                <a16:creationId xmlns:a16="http://schemas.microsoft.com/office/drawing/2014/main" id="{B083441C-7DE1-784C-B9A7-BAA61BB2DC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4600" b="1" dirty="0"/>
              <a:t>What’s our path forward?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35FEC28-CD36-2C46-C6E7-EE01916D7154}"/>
              </a:ext>
            </a:extLst>
          </p:cNvPr>
          <p:cNvGrpSpPr/>
          <p:nvPr/>
        </p:nvGrpSpPr>
        <p:grpSpPr>
          <a:xfrm>
            <a:off x="6172202" y="1828603"/>
            <a:ext cx="4990215" cy="4388337"/>
            <a:chOff x="6586870" y="1931288"/>
            <a:chExt cx="4387914" cy="3858681"/>
          </a:xfrm>
        </p:grpSpPr>
        <p:pic>
          <p:nvPicPr>
            <p:cNvPr id="3" name="Picture 2" descr="Text&#10;&#10;Description automatically generated">
              <a:extLst>
                <a:ext uri="{FF2B5EF4-FFF2-40B4-BE49-F238E27FC236}">
                  <a16:creationId xmlns:a16="http://schemas.microsoft.com/office/drawing/2014/main" id="{0952B65C-CB29-E272-BFE0-9D565E40E5B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93744" y="2158849"/>
              <a:ext cx="2581040" cy="3132930"/>
            </a:xfrm>
            <a:prstGeom prst="rect">
              <a:avLst/>
            </a:prstGeom>
          </p:spPr>
        </p:pic>
        <p:pic>
          <p:nvPicPr>
            <p:cNvPr id="6" name="Picture 5" descr="Text&#10;&#10;Description automatically generated">
              <a:extLst>
                <a:ext uri="{FF2B5EF4-FFF2-40B4-BE49-F238E27FC236}">
                  <a16:creationId xmlns:a16="http://schemas.microsoft.com/office/drawing/2014/main" id="{95372EDF-3997-C87D-4F7A-F7846FFC0C8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86870" y="1931288"/>
              <a:ext cx="2581040" cy="3588053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A901B6AF-3985-0991-25F4-28D4FF2A1642}"/>
                </a:ext>
              </a:extLst>
            </p:cNvPr>
            <p:cNvSpPr txBox="1"/>
            <p:nvPr/>
          </p:nvSpPr>
          <p:spPr>
            <a:xfrm>
              <a:off x="6771289" y="5519340"/>
              <a:ext cx="4050978" cy="2706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/>
                <a:t>50% </a:t>
              </a:r>
              <a:r>
                <a:rPr lang="en-US" sz="1400" dirty="0"/>
                <a:t>of users see each option for a </a:t>
              </a:r>
              <a:r>
                <a:rPr lang="en-US" sz="1400" b="1" dirty="0"/>
                <a:t>limited time </a:t>
              </a:r>
              <a:r>
                <a:rPr lang="en-US" sz="1400" dirty="0"/>
                <a:t>(two weeks).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959173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60B887F-F5BA-5546-9DD4-DA4ABAD20B1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197102"/>
            <a:ext cx="5181600" cy="392713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Next steps</a:t>
            </a:r>
          </a:p>
          <a:p>
            <a:pPr marL="0" indent="0">
              <a:buNone/>
            </a:pPr>
            <a:r>
              <a:rPr lang="en-US" sz="2000" dirty="0"/>
              <a:t>After consulting with HT and RY, we’ve been asked </a:t>
            </a:r>
            <a:r>
              <a:rPr lang="en-US" sz="2000" b="1" dirty="0"/>
              <a:t>as a team </a:t>
            </a:r>
            <a:r>
              <a:rPr lang="en-US" sz="2000" dirty="0"/>
              <a:t>to test a CTA feature:</a:t>
            </a:r>
          </a:p>
          <a:p>
            <a:pPr>
              <a:buFont typeface="Wingdings" pitchFamily="2" charset="2"/>
              <a:buChar char="ü"/>
            </a:pPr>
            <a:r>
              <a:rPr lang="en-US" sz="2000" dirty="0"/>
              <a:t>Develop a prototype.</a:t>
            </a:r>
          </a:p>
          <a:p>
            <a:pPr>
              <a:buFont typeface="Wingdings" pitchFamily="2" charset="2"/>
              <a:buChar char="q"/>
            </a:pPr>
            <a:r>
              <a:rPr lang="en-US" sz="2000" dirty="0"/>
              <a:t>Use </a:t>
            </a:r>
            <a:r>
              <a:rPr lang="en-US" sz="2000" b="1" dirty="0"/>
              <a:t>AB testing</a:t>
            </a:r>
            <a:r>
              <a:rPr lang="en-US" sz="2000" dirty="0"/>
              <a:t> to compare user responses to different experiences.</a:t>
            </a:r>
            <a:endParaRPr lang="en-US" sz="2000" b="1" dirty="0"/>
          </a:p>
          <a:p>
            <a:pPr>
              <a:buFont typeface="Wingdings" pitchFamily="2" charset="2"/>
              <a:buChar char="q"/>
            </a:pPr>
            <a:r>
              <a:rPr lang="en-US" sz="2000" dirty="0"/>
              <a:t>Review and determine path </a:t>
            </a:r>
            <a:r>
              <a:rPr lang="en-US" sz="2000" b="1" dirty="0"/>
              <a:t>based on data.</a:t>
            </a:r>
          </a:p>
        </p:txBody>
      </p:sp>
      <p:sp>
        <p:nvSpPr>
          <p:cNvPr id="9" name="Title 3">
            <a:extLst>
              <a:ext uri="{FF2B5EF4-FFF2-40B4-BE49-F238E27FC236}">
                <a16:creationId xmlns:a16="http://schemas.microsoft.com/office/drawing/2014/main" id="{B083441C-7DE1-784C-B9A7-BAA61BB2DC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4600" b="1" dirty="0"/>
              <a:t>What’s our path forward?</a:t>
            </a:r>
          </a:p>
        </p:txBody>
      </p:sp>
      <p:pic>
        <p:nvPicPr>
          <p:cNvPr id="10" name="Picture 9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AE2ADE32-D107-7EAB-529E-BF3E4D9921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2" y="2322452"/>
            <a:ext cx="4437361" cy="3352460"/>
          </a:xfrm>
          <a:prstGeom prst="rect">
            <a:avLst/>
          </a:prstGeom>
        </p:spPr>
      </p:pic>
      <p:pic>
        <p:nvPicPr>
          <p:cNvPr id="4" name="Picture 3" descr="Graphical user interface, table&#10;&#10;Description automatically generated">
            <a:extLst>
              <a:ext uri="{FF2B5EF4-FFF2-40B4-BE49-F238E27FC236}">
                <a16:creationId xmlns:a16="http://schemas.microsoft.com/office/drawing/2014/main" id="{596EB463-CBE8-A281-35A9-AE1FD91000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4453" y="1954031"/>
            <a:ext cx="3141435" cy="319092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A638A0C1-1A6E-659C-3840-A2AF6DCEDEE3}"/>
              </a:ext>
            </a:extLst>
          </p:cNvPr>
          <p:cNvSpPr txBox="1"/>
          <p:nvPr/>
        </p:nvSpPr>
        <p:spPr>
          <a:xfrm>
            <a:off x="6343377" y="5674912"/>
            <a:ext cx="45268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Analyze how panels perform against </a:t>
            </a:r>
            <a:r>
              <a:rPr lang="en-US" sz="1400" b="1" dirty="0"/>
              <a:t>goals</a:t>
            </a:r>
            <a:r>
              <a:rPr lang="en-US" sz="1400" dirty="0"/>
              <a:t> and </a:t>
            </a:r>
            <a:r>
              <a:rPr lang="en-US" sz="1400" b="1" dirty="0"/>
              <a:t>conversions</a:t>
            </a:r>
            <a:r>
              <a:rPr lang="en-US" sz="1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332911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60B887F-F5BA-5546-9DD4-DA4ABAD20B1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197102"/>
            <a:ext cx="5181600" cy="392713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Next steps</a:t>
            </a:r>
          </a:p>
          <a:p>
            <a:pPr marL="0" indent="0">
              <a:buNone/>
            </a:pPr>
            <a:r>
              <a:rPr lang="en-US" sz="2000" dirty="0"/>
              <a:t>After consulting with HT and RY, we’ve been asked </a:t>
            </a:r>
            <a:r>
              <a:rPr lang="en-US" sz="2000" b="1" dirty="0"/>
              <a:t>as a team</a:t>
            </a:r>
            <a:r>
              <a:rPr lang="en-US" sz="2000" dirty="0"/>
              <a:t> to test a CTA feature:</a:t>
            </a:r>
          </a:p>
          <a:p>
            <a:pPr>
              <a:buFont typeface="Wingdings" pitchFamily="2" charset="2"/>
              <a:buChar char="ü"/>
            </a:pPr>
            <a:r>
              <a:rPr lang="en-US" sz="2000" dirty="0"/>
              <a:t>Develop a prototype.</a:t>
            </a:r>
          </a:p>
          <a:p>
            <a:pPr>
              <a:buFont typeface="Wingdings" pitchFamily="2" charset="2"/>
              <a:buChar char="q"/>
            </a:pPr>
            <a:r>
              <a:rPr lang="en-US" sz="2000" dirty="0"/>
              <a:t>Use </a:t>
            </a:r>
            <a:r>
              <a:rPr lang="en-US" sz="2000" b="1" dirty="0"/>
              <a:t>AB testing</a:t>
            </a:r>
            <a:r>
              <a:rPr lang="en-US" sz="2000" dirty="0"/>
              <a:t> to compare user responses to different experiences.</a:t>
            </a:r>
            <a:endParaRPr lang="en-US" sz="2000" b="1" dirty="0"/>
          </a:p>
          <a:p>
            <a:pPr>
              <a:buFont typeface="Wingdings" pitchFamily="2" charset="2"/>
              <a:buChar char="q"/>
            </a:pPr>
            <a:r>
              <a:rPr lang="en-US" sz="2000" dirty="0"/>
              <a:t>Review and determine path </a:t>
            </a:r>
            <a:r>
              <a:rPr lang="en-US" sz="2000" b="1" dirty="0"/>
              <a:t>based on data.</a:t>
            </a:r>
          </a:p>
          <a:p>
            <a:pPr>
              <a:buFont typeface="Wingdings" pitchFamily="2" charset="2"/>
              <a:buChar char="q"/>
            </a:pPr>
            <a:r>
              <a:rPr lang="en-US" sz="2000" dirty="0"/>
              <a:t>Pass to </a:t>
            </a:r>
            <a:r>
              <a:rPr lang="en-US" sz="2000" b="1" dirty="0"/>
              <a:t>ITS</a:t>
            </a:r>
            <a:r>
              <a:rPr lang="en-US" sz="2000" dirty="0"/>
              <a:t> for development based on</a:t>
            </a:r>
            <a:br>
              <a:rPr lang="en-US" sz="2000" dirty="0"/>
            </a:br>
            <a:r>
              <a:rPr lang="en-US" sz="2000" dirty="0"/>
              <a:t>our test of </a:t>
            </a:r>
            <a:r>
              <a:rPr lang="en-US" sz="2000" b="1" dirty="0"/>
              <a:t>optional</a:t>
            </a:r>
            <a:r>
              <a:rPr lang="en-US" sz="2000" dirty="0"/>
              <a:t> </a:t>
            </a:r>
            <a:r>
              <a:rPr lang="en-US" sz="2000" b="1" dirty="0"/>
              <a:t>panels</a:t>
            </a:r>
            <a:r>
              <a:rPr lang="en-US" sz="2000" dirty="0"/>
              <a:t>.</a:t>
            </a:r>
          </a:p>
        </p:txBody>
      </p:sp>
      <p:sp>
        <p:nvSpPr>
          <p:cNvPr id="9" name="Title 3">
            <a:extLst>
              <a:ext uri="{FF2B5EF4-FFF2-40B4-BE49-F238E27FC236}">
                <a16:creationId xmlns:a16="http://schemas.microsoft.com/office/drawing/2014/main" id="{B083441C-7DE1-784C-B9A7-BAA61BB2DC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4600" b="1" dirty="0"/>
              <a:t>What’s our path forward?</a:t>
            </a:r>
          </a:p>
        </p:txBody>
      </p:sp>
      <p:pic>
        <p:nvPicPr>
          <p:cNvPr id="11" name="Picture 10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C426A43B-A40F-F49B-8765-D72207322D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7926" y="2417927"/>
            <a:ext cx="4626131" cy="3387979"/>
          </a:xfrm>
          <a:prstGeom prst="rect">
            <a:avLst/>
          </a:prstGeom>
        </p:spPr>
      </p:pic>
      <p:pic>
        <p:nvPicPr>
          <p:cNvPr id="13" name="Picture 12" descr="A screenshot of a computer&#10;&#10;Description automatically generated with medium confidence">
            <a:extLst>
              <a:ext uri="{FF2B5EF4-FFF2-40B4-BE49-F238E27FC236}">
                <a16:creationId xmlns:a16="http://schemas.microsoft.com/office/drawing/2014/main" id="{36340258-CD8E-9C9D-58CF-97091CF324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2443" y="1697338"/>
            <a:ext cx="3771464" cy="4497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74396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60B887F-F5BA-5546-9DD4-DA4ABAD20B1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197102"/>
            <a:ext cx="5181600" cy="392713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C6C6C6"/>
                </a:solidFill>
              </a:rPr>
              <a:t>Next steps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C6C6C6"/>
                </a:solidFill>
              </a:rPr>
              <a:t>After consulting with HT and RY, we’ve been asked </a:t>
            </a:r>
            <a:r>
              <a:rPr lang="en-US" sz="2000" b="1" dirty="0">
                <a:solidFill>
                  <a:srgbClr val="C6C6C6"/>
                </a:solidFill>
              </a:rPr>
              <a:t>as a team </a:t>
            </a:r>
            <a:r>
              <a:rPr lang="en-US" sz="2000" dirty="0">
                <a:solidFill>
                  <a:srgbClr val="C6C6C6"/>
                </a:solidFill>
              </a:rPr>
              <a:t>to test a CTA feature:</a:t>
            </a:r>
          </a:p>
          <a:p>
            <a:pPr>
              <a:buFont typeface="Wingdings" pitchFamily="2" charset="2"/>
              <a:buChar char="ü"/>
            </a:pPr>
            <a:r>
              <a:rPr lang="en-US" sz="2000" dirty="0"/>
              <a:t>Develop a prototype.</a:t>
            </a:r>
          </a:p>
          <a:p>
            <a:pPr>
              <a:buFont typeface="Wingdings" pitchFamily="2" charset="2"/>
              <a:buChar char="q"/>
            </a:pPr>
            <a:r>
              <a:rPr lang="en-US" sz="2000" dirty="0"/>
              <a:t>Use </a:t>
            </a:r>
            <a:r>
              <a:rPr lang="en-US" sz="2000" b="1" dirty="0"/>
              <a:t>AB testing</a:t>
            </a:r>
            <a:r>
              <a:rPr lang="en-US" sz="2000" dirty="0"/>
              <a:t> to compare user responses to different experiences.</a:t>
            </a:r>
            <a:endParaRPr lang="en-US" sz="2000" b="1" dirty="0"/>
          </a:p>
          <a:p>
            <a:pPr>
              <a:buFont typeface="Wingdings" pitchFamily="2" charset="2"/>
              <a:buChar char="q"/>
            </a:pPr>
            <a:r>
              <a:rPr lang="en-US" sz="2000" dirty="0">
                <a:solidFill>
                  <a:srgbClr val="C6C6C6"/>
                </a:solidFill>
              </a:rPr>
              <a:t>Review and determine path </a:t>
            </a:r>
            <a:r>
              <a:rPr lang="en-US" sz="2000" b="1" dirty="0">
                <a:solidFill>
                  <a:srgbClr val="C6C6C6"/>
                </a:solidFill>
              </a:rPr>
              <a:t>based on data</a:t>
            </a:r>
            <a:r>
              <a:rPr lang="en-US" sz="2000" dirty="0">
                <a:solidFill>
                  <a:srgbClr val="C6C6C6"/>
                </a:solidFill>
              </a:rPr>
              <a:t>.</a:t>
            </a:r>
          </a:p>
          <a:p>
            <a:pPr>
              <a:buFont typeface="Wingdings" pitchFamily="2" charset="2"/>
              <a:buChar char="q"/>
            </a:pPr>
            <a:r>
              <a:rPr lang="en-US" sz="2000" dirty="0">
                <a:solidFill>
                  <a:srgbClr val="C6C6C6"/>
                </a:solidFill>
              </a:rPr>
              <a:t>Pass to </a:t>
            </a:r>
            <a:r>
              <a:rPr lang="en-US" sz="2000" b="1" dirty="0">
                <a:solidFill>
                  <a:srgbClr val="C6C6C6"/>
                </a:solidFill>
              </a:rPr>
              <a:t>ITS</a:t>
            </a:r>
            <a:r>
              <a:rPr lang="en-US" sz="2000" dirty="0">
                <a:solidFill>
                  <a:srgbClr val="C6C6C6"/>
                </a:solidFill>
              </a:rPr>
              <a:t> for development based on</a:t>
            </a:r>
            <a:br>
              <a:rPr lang="en-US" sz="2000" dirty="0">
                <a:solidFill>
                  <a:srgbClr val="C6C6C6"/>
                </a:solidFill>
              </a:rPr>
            </a:br>
            <a:r>
              <a:rPr lang="en-US" sz="2000" dirty="0">
                <a:solidFill>
                  <a:srgbClr val="C6C6C6"/>
                </a:solidFill>
              </a:rPr>
              <a:t>our test of</a:t>
            </a:r>
            <a:r>
              <a:rPr lang="en-US" sz="2000" b="1" dirty="0">
                <a:solidFill>
                  <a:srgbClr val="C6C6C6"/>
                </a:solidFill>
              </a:rPr>
              <a:t> optional panels</a:t>
            </a:r>
            <a:r>
              <a:rPr lang="en-US" sz="2000" dirty="0">
                <a:solidFill>
                  <a:srgbClr val="C6C6C6"/>
                </a:solidFill>
              </a:rPr>
              <a:t>.</a:t>
            </a:r>
          </a:p>
        </p:txBody>
      </p:sp>
      <p:sp>
        <p:nvSpPr>
          <p:cNvPr id="9" name="Title 3">
            <a:extLst>
              <a:ext uri="{FF2B5EF4-FFF2-40B4-BE49-F238E27FC236}">
                <a16:creationId xmlns:a16="http://schemas.microsoft.com/office/drawing/2014/main" id="{B083441C-7DE1-784C-B9A7-BAA61BB2DC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4600" b="1" dirty="0"/>
              <a:t>What’s our path forward?</a:t>
            </a:r>
          </a:p>
        </p:txBody>
      </p:sp>
    </p:spTree>
    <p:extLst>
      <p:ext uri="{BB962C8B-B14F-4D97-AF65-F5344CB8AC3E}">
        <p14:creationId xmlns:p14="http://schemas.microsoft.com/office/powerpoint/2010/main" val="20752611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Content Placeholder 19">
            <a:extLst>
              <a:ext uri="{FF2B5EF4-FFF2-40B4-BE49-F238E27FC236}">
                <a16:creationId xmlns:a16="http://schemas.microsoft.com/office/drawing/2014/main" id="{32A33168-31CA-CE4A-B64A-E413D152F2C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552" b="1072"/>
          <a:stretch/>
        </p:blipFill>
        <p:spPr>
          <a:xfrm>
            <a:off x="-39757" y="-39756"/>
            <a:ext cx="12274826" cy="6904590"/>
          </a:xfrm>
        </p:spPr>
      </p:pic>
      <p:pic>
        <p:nvPicPr>
          <p:cNvPr id="21" name="Picture 20" descr="blue bar">
            <a:extLst>
              <a:ext uri="{FF2B5EF4-FFF2-40B4-BE49-F238E27FC236}">
                <a16:creationId xmlns:a16="http://schemas.microsoft.com/office/drawing/2014/main" id="{1623B4D8-6B7E-384C-B74A-ED629F2133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9365"/>
            <a:ext cx="11353800" cy="1244600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4337F860-B2E7-BA47-8E75-023B8C145C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72159"/>
            <a:ext cx="10515600" cy="979013"/>
          </a:xfrm>
        </p:spPr>
        <p:txBody>
          <a:bodyPr>
            <a:normAutofit/>
          </a:bodyPr>
          <a:lstStyle/>
          <a:p>
            <a:pPr algn="l"/>
            <a:r>
              <a:rPr lang="en-US" sz="4600" dirty="0"/>
              <a:t>Preview</a:t>
            </a:r>
            <a:r>
              <a:rPr lang="en-US" sz="4600" dirty="0">
                <a:latin typeface="Arial" panose="020B0604020202020204" pitchFamily="34" charset="0"/>
              </a:rPr>
              <a:t> current prototype</a:t>
            </a:r>
          </a:p>
        </p:txBody>
      </p:sp>
    </p:spTree>
    <p:extLst>
      <p:ext uri="{BB962C8B-B14F-4D97-AF65-F5344CB8AC3E}">
        <p14:creationId xmlns:p14="http://schemas.microsoft.com/office/powerpoint/2010/main" val="1659184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6995C-FF8E-8647-9236-568842805C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1664" y="1067479"/>
            <a:ext cx="3932237" cy="1600200"/>
          </a:xfrm>
        </p:spPr>
        <p:txBody>
          <a:bodyPr>
            <a:normAutofit/>
          </a:bodyPr>
          <a:lstStyle/>
          <a:p>
            <a:r>
              <a:rPr lang="en-US" sz="4200" dirty="0">
                <a:solidFill>
                  <a:srgbClr val="003466"/>
                </a:solidFill>
              </a:rPr>
              <a:t>Call to action prototype</a:t>
            </a:r>
            <a:endParaRPr lang="en-US" sz="4200" b="1" dirty="0">
              <a:solidFill>
                <a:srgbClr val="003466"/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1ABC77-C860-8D45-BF8C-FA2420CD9C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51663" y="2842703"/>
            <a:ext cx="3932237" cy="2695237"/>
          </a:xfrm>
        </p:spPr>
        <p:txBody>
          <a:bodyPr/>
          <a:lstStyle/>
          <a:p>
            <a:r>
              <a:rPr lang="en-US" sz="1700" b="1" dirty="0"/>
              <a:t>Hypothesis</a:t>
            </a:r>
            <a:r>
              <a:rPr lang="en-US" sz="1700" dirty="0"/>
              <a:t>: a call-to-action panel in the upper-right of the page will </a:t>
            </a:r>
            <a:r>
              <a:rPr lang="en-US" sz="1700" b="1" dirty="0"/>
              <a:t>lower exit rates </a:t>
            </a:r>
            <a:r>
              <a:rPr lang="en-US" sz="1700" dirty="0"/>
              <a:t>and </a:t>
            </a:r>
            <a:r>
              <a:rPr lang="en-US" sz="1700" b="1" dirty="0"/>
              <a:t>increase conversions </a:t>
            </a:r>
            <a:r>
              <a:rPr lang="en-US" sz="1700" dirty="0"/>
              <a:t>across the boundless microsite rather than on individual stories.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700" dirty="0"/>
              <a:t>Similar to online shopping “buy now” panels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700" dirty="0"/>
              <a:t>Should feel familiar to users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700" dirty="0"/>
              <a:t>Uses same styling as “NAU block”</a:t>
            </a:r>
            <a:endParaRPr lang="en-US" sz="1800" dirty="0"/>
          </a:p>
          <a:p>
            <a:endParaRPr lang="en-US" sz="1800" dirty="0"/>
          </a:p>
          <a:p>
            <a:endParaRPr lang="en-US" sz="1800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941A8FB8-EB69-5008-CA38-6CA5DF7FB8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04703" y="1860661"/>
            <a:ext cx="4679310" cy="325466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7A913F1-FD54-5C85-3290-736B054E8C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18084" y="1913194"/>
            <a:ext cx="1875987" cy="3149594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3BC756FF-B871-893B-185B-B61D83DAA903}"/>
              </a:ext>
            </a:extLst>
          </p:cNvPr>
          <p:cNvSpPr txBox="1"/>
          <p:nvPr/>
        </p:nvSpPr>
        <p:spPr>
          <a:xfrm>
            <a:off x="6820647" y="5168608"/>
            <a:ext cx="32434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Mobile</a:t>
            </a:r>
            <a:r>
              <a:rPr lang="en-US" dirty="0"/>
              <a:t> and </a:t>
            </a:r>
            <a:r>
              <a:rPr lang="en-US" b="1" dirty="0"/>
              <a:t>desktop</a:t>
            </a:r>
            <a:r>
              <a:rPr lang="en-US" dirty="0"/>
              <a:t> prototypes.</a:t>
            </a:r>
          </a:p>
        </p:txBody>
      </p:sp>
    </p:spTree>
    <p:extLst>
      <p:ext uri="{BB962C8B-B14F-4D97-AF65-F5344CB8AC3E}">
        <p14:creationId xmlns:p14="http://schemas.microsoft.com/office/powerpoint/2010/main" val="2462570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6995C-FF8E-8647-9236-568842805C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1664" y="1067479"/>
            <a:ext cx="3932237" cy="1600200"/>
          </a:xfrm>
        </p:spPr>
        <p:txBody>
          <a:bodyPr>
            <a:normAutofit/>
          </a:bodyPr>
          <a:lstStyle/>
          <a:p>
            <a:r>
              <a:rPr lang="en-US" sz="4200" dirty="0">
                <a:solidFill>
                  <a:srgbClr val="003466"/>
                </a:solidFill>
              </a:rPr>
              <a:t>Future prototypes</a:t>
            </a:r>
            <a:endParaRPr lang="en-US" sz="4200" b="1" dirty="0">
              <a:solidFill>
                <a:srgbClr val="003466"/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1ABC77-C860-8D45-BF8C-FA2420CD9C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51663" y="2842703"/>
            <a:ext cx="3932237" cy="2695237"/>
          </a:xfrm>
        </p:spPr>
        <p:txBody>
          <a:bodyPr/>
          <a:lstStyle/>
          <a:p>
            <a:r>
              <a:rPr lang="en-US" sz="1700" dirty="0"/>
              <a:t>Once we’ve been through this process and evaluated our </a:t>
            </a:r>
            <a:r>
              <a:rPr lang="en-US" sz="1700" b="1" dirty="0"/>
              <a:t>success</a:t>
            </a:r>
            <a:r>
              <a:rPr lang="en-US" sz="1700" dirty="0"/>
              <a:t> or </a:t>
            </a:r>
            <a:r>
              <a:rPr lang="en-US" sz="1700" b="1" dirty="0"/>
              <a:t>failure</a:t>
            </a:r>
            <a:r>
              <a:rPr lang="en-US" sz="1700" dirty="0"/>
              <a:t>, we may be able to begin other panel discussions to </a:t>
            </a:r>
            <a:r>
              <a:rPr lang="en-US" sz="1700" b="1" dirty="0"/>
              <a:t>fill gaps on the site</a:t>
            </a:r>
            <a:r>
              <a:rPr lang="en-US" sz="1700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800" dirty="0"/>
          </a:p>
          <a:p>
            <a:endParaRPr lang="en-US" sz="1800" dirty="0"/>
          </a:p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6338990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Content Placeholder 19">
            <a:extLst>
              <a:ext uri="{FF2B5EF4-FFF2-40B4-BE49-F238E27FC236}">
                <a16:creationId xmlns:a16="http://schemas.microsoft.com/office/drawing/2014/main" id="{32A33168-31CA-CE4A-B64A-E413D152F2C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552" b="1072"/>
          <a:stretch/>
        </p:blipFill>
        <p:spPr>
          <a:xfrm>
            <a:off x="-39757" y="-39756"/>
            <a:ext cx="12274826" cy="6904590"/>
          </a:xfrm>
        </p:spPr>
      </p:pic>
      <p:pic>
        <p:nvPicPr>
          <p:cNvPr id="21" name="Picture 20" descr="blue bar">
            <a:extLst>
              <a:ext uri="{FF2B5EF4-FFF2-40B4-BE49-F238E27FC236}">
                <a16:creationId xmlns:a16="http://schemas.microsoft.com/office/drawing/2014/main" id="{1623B4D8-6B7E-384C-B74A-ED629F2133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9365"/>
            <a:ext cx="11353800" cy="1244600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4337F860-B2E7-BA47-8E75-023B8C145C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72159"/>
            <a:ext cx="10515600" cy="979013"/>
          </a:xfrm>
        </p:spPr>
        <p:txBody>
          <a:bodyPr>
            <a:normAutofit/>
          </a:bodyPr>
          <a:lstStyle/>
          <a:p>
            <a:pPr algn="l"/>
            <a:r>
              <a:rPr lang="en-US" sz="4600" dirty="0">
                <a:latin typeface="Arial" panose="020B0604020202020204" pitchFamily="34" charset="0"/>
              </a:rPr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13054704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47A929C-F016-0E4C-BBA8-F90194F293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338085"/>
            <a:ext cx="9144000" cy="1023960"/>
          </a:xfrm>
        </p:spPr>
        <p:txBody>
          <a:bodyPr/>
          <a:lstStyle/>
          <a:p>
            <a:r>
              <a:rPr lang="en-US" b="1" dirty="0">
                <a:solidFill>
                  <a:srgbClr val="F8B700"/>
                </a:solidFill>
                <a:latin typeface="Arial" panose="020B0604020202020204" pitchFamily="34" charset="0"/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4706862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">
      <a:dk1>
        <a:srgbClr val="003366"/>
      </a:dk1>
      <a:lt1>
        <a:sysClr val="window" lastClr="FFFFFF"/>
      </a:lt1>
      <a:dk2>
        <a:srgbClr val="B1541D"/>
      </a:dk2>
      <a:lt2>
        <a:srgbClr val="C3B8B2"/>
      </a:lt2>
      <a:accent1>
        <a:srgbClr val="F47722"/>
      </a:accent1>
      <a:accent2>
        <a:srgbClr val="FBB040"/>
      </a:accent2>
      <a:accent3>
        <a:srgbClr val="0066B3"/>
      </a:accent3>
      <a:accent4>
        <a:srgbClr val="009DDC"/>
      </a:accent4>
      <a:accent5>
        <a:srgbClr val="00ACA5"/>
      </a:accent5>
      <a:accent6>
        <a:srgbClr val="FFD200"/>
      </a:accent6>
      <a:hlink>
        <a:srgbClr val="2998E3"/>
      </a:hlink>
      <a:folHlink>
        <a:srgbClr val="8C8C8C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AU FCB Template" id="{B1209E5C-EC2F-4AA8-9123-312E89791AB0}" vid="{D287FF1B-2816-4E45-BFFC-304493C9BE4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NAU FCB Template</Template>
  <TotalTime>6246</TotalTime>
  <Words>587</Words>
  <Application>Microsoft Macintosh PowerPoint</Application>
  <PresentationFormat>Widescreen</PresentationFormat>
  <Paragraphs>83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Arial MT Black</vt:lpstr>
      <vt:lpstr>Calibri</vt:lpstr>
      <vt:lpstr>Wingdings</vt:lpstr>
      <vt:lpstr>Office Theme</vt:lpstr>
      <vt:lpstr>Boundless CTA panel</vt:lpstr>
      <vt:lpstr>What can we accomplish?</vt:lpstr>
      <vt:lpstr>What about our current panels?</vt:lpstr>
      <vt:lpstr>What’s our path forward?</vt:lpstr>
      <vt:lpstr>What’s our path forward?</vt:lpstr>
      <vt:lpstr>What’s our path forward?</vt:lpstr>
      <vt:lpstr>What’s our path forward?</vt:lpstr>
      <vt:lpstr>What’s our path forward?</vt:lpstr>
      <vt:lpstr>What’s our path forward?</vt:lpstr>
      <vt:lpstr>Preview current prototype</vt:lpstr>
      <vt:lpstr>Call to action prototype</vt:lpstr>
      <vt:lpstr>Future prototypes</vt:lpstr>
      <vt:lpstr>Questions?</vt:lpstr>
      <vt:lpstr>Thank you</vt:lpstr>
    </vt:vector>
  </TitlesOfParts>
  <Company>Northern Arizona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Antoinette Karin Scherer-Reutimann</dc:creator>
  <cp:lastModifiedBy>Geoffrey Lambeth</cp:lastModifiedBy>
  <cp:revision>58</cp:revision>
  <dcterms:created xsi:type="dcterms:W3CDTF">2018-08-21T17:51:04Z</dcterms:created>
  <dcterms:modified xsi:type="dcterms:W3CDTF">2022-09-12T20:12:25Z</dcterms:modified>
</cp:coreProperties>
</file>